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8" r:id="rId8"/>
    <p:sldId id="260" r:id="rId9"/>
    <p:sldId id="287" r:id="rId10"/>
    <p:sldId id="288" r:id="rId11"/>
    <p:sldId id="259" r:id="rId12"/>
    <p:sldId id="289" r:id="rId13"/>
    <p:sldId id="293" r:id="rId14"/>
    <p:sldId id="291" r:id="rId15"/>
    <p:sldId id="292" r:id="rId16"/>
    <p:sldId id="29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4CD4-510D-4526-AD64-02C0BC449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79BBE-E775-49B3-8086-8CFFEEFA0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400E9-9D8D-48C4-95C8-1712DC58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464FB-8E24-4418-B750-9777ABB2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5A55F-87BC-4148-9797-2F1BA57D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38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1F82-627D-4954-B49E-971EF4EF4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BC2F3-8C58-4334-A439-57C241915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927A-CEDD-4C72-A19C-EA25976D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2F391-E1BF-4A3F-B890-64641F184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7D80-3EF7-4F8D-BFC1-BE1366DE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00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D8F5B-00C3-4163-A01E-85154A116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069EF-8DA3-44D6-BC9E-8C281E013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7B30F-D97C-4952-A40C-01384C7B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CBF2E-8ECC-481D-97D3-317D0BDF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08EF4-B24B-4566-8C5E-07FF56CE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4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51651-82A1-4188-A337-D9B6C10E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DD48E-7704-4B1E-8F83-C8166A17DA5A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89213-99D9-45E8-B4C8-782A99F6D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FE1F3-9071-4200-9D01-29DC0B48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9B300-493A-4E5B-BEB8-19F4F250C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514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B5CB8-3FD2-451E-BC43-7D13EDD6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A249-730C-40AF-986D-7A3F33D6CF96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86175-2604-4708-91D0-B6F7A485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C7D29-21F5-42D5-8458-DD8A66F8D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BF7BA-A9DA-4D54-AE08-161D5787A5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34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C9D2B-1782-4983-94DA-6661CBAD1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77BB1-013A-46CF-A1E1-C8FF390B5E23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88583-95A2-412B-947A-D268AF079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39D14-4453-4DB7-B2DF-F0E2FB28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05E2C-BB51-49F8-98E8-121D26574A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91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9C6473-C91B-4464-8968-D235E76D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78FC-4E85-4FCD-948C-32E561079246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7CA72F-9AC9-4E81-BCC8-709B7A7F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5EAC49-6640-494C-87AA-4CC4ECF1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1AAB8-BBFF-44F4-B566-62D59EF70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01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8D2DC4B-6837-48B4-9B84-FCF1241F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18CB8-3DE0-44DA-95A9-68B32FF5ACAA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EC0592-62C9-4513-9343-66CA91F6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EA22F63-C1E1-4B05-8A26-8FEC0BDB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6C868-0A71-4C2F-A2E1-5D53BF6900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910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478D75A-A0E6-47E8-ACE3-0DE036E1F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6349F-9661-41FD-88AF-52F9A4DBEDEB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5172838-26F0-447F-BD3D-0D2EC798E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864906-D61F-4959-99B3-05D9B496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44B21-4CF5-4C91-BBCC-29E53F0E15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191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DCA2E6A-B760-4F7C-9561-4700B8119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61D5A-5E61-418C-82EF-0633772AD359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F8CBBB5-442D-4605-B60E-A425E3FB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4DAE338-3E0B-4F30-8379-07D62465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AEBBE-7706-4EBE-8E2C-2959308437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593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A140B5-2BEE-40C8-B320-B20C43CA8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5CDC7-1188-41D9-B0A3-FBF7078A90E4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06120E-EAE6-4CE9-9C1B-462A2795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E91CB3-5737-45F0-BD4E-8C9716A6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20AD9-1E90-46FB-9DA8-8D026E6C9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0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9D777-9AC9-4AE3-88DC-FD52C4FC8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3DC8-4293-4830-A18E-032D3010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B110C-464A-4D56-8532-1947E14F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81B45-429F-401A-88C5-E56FD147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2B0EA-0890-4DCB-8A78-03FAC319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00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41008B-D02D-4337-9650-38832A07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BE97-996F-47EF-9B29-603376D55998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3B1EF7-0410-4471-AEBB-598253C2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5CC53B-1B1D-428A-80D6-416EB218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8AE62-739B-468D-BB04-DEDB38922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587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27C4C-5D09-4A76-8C4A-29F2A0511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F87A2-899F-4169-A615-199B6E44EBD5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A6AC1-B61D-456F-A0DE-48D4F2D15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499F9-CCC4-42E6-B524-861C7405C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688EC-FAAC-4BC8-9B07-EB6852A4B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115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1A7AF-C255-4B09-9285-5E47E7DA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67132-986A-47BF-A979-5474D514DD96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26220-BCF4-42E8-8E3C-0FABBEAE9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33D13-FF20-4946-A85A-A4FE7949F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2225B-4208-45D0-9CDD-12135D24A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958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2340E-0D65-44F9-AC92-BD72C2B1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164C9-9688-4BA9-A06B-66D8EFAAAF1C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2A0A5-EE8A-4ED1-AF69-75B79661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9D8C1-C130-4880-8FDC-E95F01B2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0B937-B397-46E8-8B88-83A77EA188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286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8B6BD-3387-4B1A-AE9B-237BEC20B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FC601-467F-4A04-83DB-640BF4D627BB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994CF-B8A8-4C16-AA4A-CBD70285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DD04B-C5A9-42CB-9F54-0D261F51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0AA7C-2CD1-4D3A-A2FD-DA5A0641C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4524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CBCD7-A5C2-4BAF-8E6C-67D075266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9BDEC-9B27-483E-AD08-57F3E0343BC3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856D2-410C-43D5-AB4E-2E8640909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3B98A-A6F4-4028-A8FD-AE2B490F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CA54A-06C5-48AC-AEA9-F9E980E2ED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3347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055AAA-1CCB-4385-842A-1869E8437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E2A45-9041-44AD-B053-B7C828599027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5B25B7-866C-4111-9E5C-90F71A655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5B1F76-8B78-4EA9-8E25-468CE7C2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D1343-6A3C-41C1-8B86-5EBAB01B43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9420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0C3851-1D45-4B84-9BC7-6C92CF8A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C065-E72C-4B39-A693-02380E061F22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16F9843-4142-4CFE-BAFF-63D1E7DE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048643-37B3-4F23-8235-E2F85F1B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B7B80-98F7-4949-945D-C85E526EF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0449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715768A-2968-44E2-B0E8-AF876DBD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5FA9A-0602-4A3E-82A3-813E22BDF889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220135F-A37E-464F-9FD4-AE4ED833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C440F09-B73E-4EAB-937B-71E7970A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BAC4D-CCF8-4F60-B9A5-72DD17EFB4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471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A27719-AA3D-4158-B5DC-A30F1656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E658-E75F-48E9-931B-7BD833E985D1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AE864C3-1417-455A-85D7-D4098FC7B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5CD2A85-DFFC-4A36-A7D7-7FFAB914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3AC4E-026F-426D-B5EC-A43273DD1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8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9647-959B-4DD3-97AA-E6914DE9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CDA42-A096-4620-AB8E-A3113EC5E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0B296-9494-49D0-8901-16401D04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A0CA1-4007-4E83-983F-F2BDE290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97E6D-60CD-4371-9584-FFC5F489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776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E58975-86A4-4D88-BB31-2125A3440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FC0A-8C35-41C4-BE7E-EEFCBEC5F36D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85E361-BE30-47EA-BD7F-A2E596F4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42D79D-2F12-4229-87A7-31AE35014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63771-382F-4275-AEA0-EB6C3DC14E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1204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2A9E91-80BC-417C-959C-5A9D4411D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8EEDE-61C9-446E-ABF3-FA1EB0116DDD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BCA650-235B-4878-B017-A887C3D1E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1405E-F0F9-4ECA-8364-2415E20B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ECBB3-4ED0-47DF-A490-CF56E940B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8770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5B555-B261-4554-A381-0624785DB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CA60B-FDE6-4177-A0DB-F3D3A53F1624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A41C8-3F93-485D-B483-CBADC5A58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C76FC-6177-4DC3-ADDA-B6680B9FB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D7383-E317-4266-A617-B758FC9AC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754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97D65-561D-4023-BCB9-3593C27DC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A66F3-A4B1-41D5-A356-6DAA085C68CF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E5941-91BA-41CA-A940-4A60D419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B166A-4481-4819-9DD1-B6D91360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AC282-509D-4DAE-A09C-B7A0C1AC9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3540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CE5E0-3182-4800-A8F3-FC75676C0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6B944-A304-4AE6-9143-13E3312CD32C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B4682-F4CB-43B4-8419-FEEDA09F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D2C85-FB39-4B27-86E8-B0426A29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752FD-BD4A-4FAC-A2E7-F37693E61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6027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5B65D-3A61-4CAA-AEE3-B3B02BF4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B2603-A0EA-43ED-A30B-48C7EBD75BDE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31DEE-E650-4FD6-B683-3C1837EED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AF1CE-3944-4559-9BD5-60B036AB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803F4-943D-45EA-B023-377E8F3EBF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602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D0815-2131-42F6-B426-D943CF2C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F4BB2-27A5-415F-B73F-0AD7EC7D791F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BE2B2-950A-4AB9-B773-8F74C35DE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44A33-9D52-4F3C-827D-B5E3FEF8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A4300-8707-473F-8AAB-5C291F4FF8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7097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9395C0-008E-47C7-8D0E-E70CED39B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6255C-7A2F-4C63-AE1E-D2375D0164D9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E171CA-E3E4-40E8-A0D0-449F59C1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AF2FA0-04DA-4F75-AF88-CA99BBF3C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BE415-E4C7-4EFA-8CF6-34EC99901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7589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62D45A6-5BC7-46C1-9DA5-D11138DE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4CBF-DF03-47FE-9792-E9DCFBEDF576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65B1F37-897F-4768-896E-9363F8786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73CEE2C-E326-4C6F-B418-CDAA136E0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A8994-FC5C-4859-9103-2BF4C855E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8961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3D1B30-3B38-4023-8B9D-4E20E206D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8FFD1-9941-4B81-9BB6-DD907CC4B6B5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2AF179-0D08-4832-8246-27C7B6849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A93CBF6-811C-4AB1-A391-87988CD26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EF6EB-8412-4C44-8AD3-EBD27276F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56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2585-081B-4309-B904-0AA8F8808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16057-315E-4D15-A42E-BEA7E20C1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CFAF2-86DD-4F7B-B837-73E53E5F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4EA75-F714-444C-9ACC-475585CE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31F1D-FC4E-4C39-9AFD-660DCDC2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D1FFA-4E4D-458A-9532-AAE8F695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8554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14CF5A7-5C6F-4D7A-B005-9F07AEB7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60DF-8A83-4EAC-8B11-444A57182241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E09D8B5-7F56-47E1-A711-6AA627AE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4E661B7-9DCF-438D-8DEF-02DD0D10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70AFA-D9EF-4B01-96B3-A90046F0C1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5066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0BBF2E-DACF-482C-AD3F-6288A70C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93A09-5A31-4C8C-A9AF-02104784EDA8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B4E294-4571-448B-B2F8-C9C6C860B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14C61A-FE0B-4A64-9C34-234F0594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92132-D704-4404-A59A-E4601E0E4B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4762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E8A451-AB54-42A4-A312-54A981754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EBB36-67C3-45F2-9E84-6D65B266EFF4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EF7353-5A4B-484A-99DF-21DED1F13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A32A2B-6B00-4361-B588-AC0993526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9F7CB-2D5A-4A3D-8022-168DEAC9E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32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3ED8C-A612-4A6D-878F-4D1412CE5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2F85D-915B-49A7-8460-2F04C17CBCB4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FAB6F-E2B1-4C30-8D06-0F438538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C114B-ABA2-4C48-B28B-F5DD3F099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C0E79-38E6-488A-A4AE-6392E3717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6695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A2EB8-6729-4218-9E9F-BAFAC7965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DA104-681F-4A60-A3C5-72A98D070D8A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9759B-877D-40F4-B98E-17D2EC1E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2C2E5-148C-4C63-B9BC-B9D9A9AB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38DC7-44B0-44B0-A535-4DDBCBE0C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89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C840-E39E-4623-A3E3-143F09FDE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8E298-D4D8-4749-942F-F973B9EC5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C2700-AADB-4E43-BECE-8F6C9CACB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32AFF6-F96A-490B-A9AE-2557717C7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1C9E45-FA5D-455F-91C2-A6BDA0D42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DADF9-80F5-41BB-BEC6-A7E50713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F27D85-53BC-4092-99FF-DD1EC46E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592199-B2B8-4BDC-98BA-2D4D3C23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90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FCB66-8389-48A3-9339-9EA76BBBA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BD7B8C-EE50-41DD-9AB7-F2A8CA4C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D99D2-D38D-4E6C-898A-F513542E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B184F-0A45-4EFF-87DE-E406188E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99A06F-CA06-4301-AE1A-AD1ADCA6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979F81-9DE9-49A3-9BF6-73D3B77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CDC7F-7391-4374-A91F-1EC946B15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03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A28E-896F-4E62-9E0D-5456BDEEF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13A43-DF52-4C78-8726-3AD4F756E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4C225-04D7-4ECD-8782-D926CA3A3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A0849-EF0B-4E9E-9AA0-0A54327E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1B848-FAC9-4BBF-B3F8-BAE457D6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06A94-C33B-4649-A622-7FA70785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51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0A1F3-C657-490E-9426-61416825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074FE-4CC7-49F4-827F-3F7ACC88F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FFC92-1C96-42DF-8701-B0494672D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9CDC-D979-4CAF-ABEC-96DD65A1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494A1-0DB8-4912-9BD4-66178EDE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67E50-1D2E-4D88-AB7A-84F35A70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93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6BF763-9B53-437E-819A-57A3E919B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87BB4-45CB-430B-94E5-638867C1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D1786-13D6-4DEA-B4B2-F3DD01373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EA5A-9CBA-46F9-83A5-C15379C1BC2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0999D-25E6-4BE0-B14E-52C9910A16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E65C-6FCF-4DB4-BA67-D6D21472D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4B36071-A406-47EC-845A-7879A4287E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BEE5902-3227-4452-BA84-263C1FC007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176B8-961A-4C43-B079-8D1FA87C0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9097FC-ADD6-42B7-8CFE-8D86428428A4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1057D-BB2C-4A05-9A2A-7FD13976A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6E24B-E596-4BC6-BC48-DE36B7BCF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C4F3B6BB-AFBD-481C-BBDB-6C9AC1BE62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211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79B3495-870D-4981-81D4-A172D29F93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74863A9-5B6F-4D2F-85B5-241B9596A5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57B37-D1A4-47F7-913A-BCFEAF60C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1BCB79-D02C-473A-A5F1-B7F9A84CE08A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F92D5-15E0-4192-A6D4-183F0E884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714EE-5BCF-4407-9DA4-76E2E004C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4F59D42-505A-40FC-AADD-2963E14D7B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03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062C0EF-64D7-4B6B-B55F-988711741C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E9ADB24-B84E-462D-B7D1-2A5D053471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291F3-196C-45AD-9DA0-AF39FFCD4D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2E29D0-6AE4-4AF4-9617-519757D9BE71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1F0BE-154C-4F2D-9B46-BC46F7A24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B3411-2C71-4CB9-AA3C-37B28B86C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5254A270-436B-4312-A8DC-218EE01A25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5144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32A68-D72F-4A7F-893A-8C2DFFB2E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UNIT</a:t>
            </a:r>
            <a:r>
              <a:rPr lang="en-US" dirty="0"/>
              <a:t>S</a:t>
            </a:r>
            <a:r>
              <a:rPr lang="sr-Latn-RS" dirty="0"/>
              <a:t> 1</a:t>
            </a:r>
            <a:r>
              <a:rPr lang="en-US" dirty="0"/>
              <a:t>5 and 16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86B5E-04E3-495F-9F99-E96A02C231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JOB PROFILES IN SPECIAL EDUCATION</a:t>
            </a:r>
          </a:p>
          <a:p>
            <a:r>
              <a:rPr lang="en-US" dirty="0"/>
              <a:t>PARENTS AND SIBLINGS OF STUDENTS WITH SPECIAL NEEDS</a:t>
            </a:r>
          </a:p>
          <a:p>
            <a:r>
              <a:rPr lang="en-US" dirty="0"/>
              <a:t>Grammar and vocabulary (with key)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149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72CE4-47A7-465C-AC08-F586265A1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Exercise VI page 94 </a:t>
            </a:r>
            <a:r>
              <a:rPr lang="en-US" sz="2800" dirty="0">
                <a:solidFill>
                  <a:srgbClr val="00B050"/>
                </a:solidFill>
              </a:rPr>
              <a:t>(key)</a:t>
            </a:r>
            <a:br>
              <a:rPr lang="en-US" sz="2800" dirty="0"/>
            </a:br>
            <a:r>
              <a:rPr lang="en-US" sz="2800" dirty="0"/>
              <a:t>FILL THE GAPS WITH THE APPROPRIATE PREPOSITION (AT, IN, ON).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A3BC6-E194-46C5-BE25-BD815F44C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John is a ten year old boy with cerebral palsy. He was born </a:t>
            </a:r>
            <a:r>
              <a:rPr lang="en-US" dirty="0">
                <a:solidFill>
                  <a:srgbClr val="00B050"/>
                </a:solidFill>
              </a:rPr>
              <a:t>in</a:t>
            </a:r>
            <a:r>
              <a:rPr lang="en-US" dirty="0"/>
              <a:t> 2001, and lives with his parents </a:t>
            </a:r>
            <a:r>
              <a:rPr lang="en-US" dirty="0">
                <a:solidFill>
                  <a:srgbClr val="00B050"/>
                </a:solidFill>
              </a:rPr>
              <a:t>in</a:t>
            </a:r>
            <a:r>
              <a:rPr lang="en-US" dirty="0"/>
              <a:t> New Jersey. He is attending a general school </a:t>
            </a:r>
            <a:r>
              <a:rPr lang="en-US" dirty="0">
                <a:solidFill>
                  <a:srgbClr val="00B050"/>
                </a:solidFill>
              </a:rPr>
              <a:t>in</a:t>
            </a:r>
            <a:r>
              <a:rPr lang="en-US" dirty="0"/>
              <a:t> his neighborhood. Because of his physical disability, John’s classroom is </a:t>
            </a:r>
            <a:r>
              <a:rPr lang="en-US" dirty="0">
                <a:solidFill>
                  <a:srgbClr val="00B050"/>
                </a:solidFill>
              </a:rPr>
              <a:t>on</a:t>
            </a:r>
            <a:r>
              <a:rPr lang="en-US" dirty="0"/>
              <a:t> the ground floor of the school. He started physical therapy </a:t>
            </a:r>
            <a:r>
              <a:rPr lang="en-US" dirty="0">
                <a:solidFill>
                  <a:srgbClr val="00B050"/>
                </a:solidFill>
              </a:rPr>
              <a:t>in</a:t>
            </a:r>
            <a:r>
              <a:rPr lang="en-US" dirty="0"/>
              <a:t> April, and sees a physical therapist </a:t>
            </a:r>
            <a:r>
              <a:rPr lang="en-US" dirty="0">
                <a:solidFill>
                  <a:srgbClr val="00B050"/>
                </a:solidFill>
              </a:rPr>
              <a:t>at</a:t>
            </a:r>
            <a:r>
              <a:rPr lang="en-US" dirty="0"/>
              <a:t> the local hospital twice a week.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John’s parents are meeting his special education teacher </a:t>
            </a:r>
            <a:r>
              <a:rPr lang="en-US" dirty="0">
                <a:solidFill>
                  <a:srgbClr val="00B050"/>
                </a:solidFill>
              </a:rPr>
              <a:t>at</a:t>
            </a:r>
            <a:r>
              <a:rPr lang="en-US" dirty="0"/>
              <a:t> school, </a:t>
            </a:r>
            <a:r>
              <a:rPr lang="en-US" dirty="0">
                <a:solidFill>
                  <a:srgbClr val="00B050"/>
                </a:solidFill>
              </a:rPr>
              <a:t>on</a:t>
            </a:r>
            <a:r>
              <a:rPr lang="en-US" dirty="0"/>
              <a:t> Monday morning. They also have an appointment with the school psychologist </a:t>
            </a:r>
            <a:r>
              <a:rPr lang="en-US" dirty="0">
                <a:solidFill>
                  <a:srgbClr val="00B050"/>
                </a:solidFill>
              </a:rPr>
              <a:t>at</a:t>
            </a:r>
            <a:r>
              <a:rPr lang="en-US" dirty="0"/>
              <a:t> 11 o’clock. </a:t>
            </a:r>
            <a:r>
              <a:rPr lang="en-US" dirty="0">
                <a:solidFill>
                  <a:srgbClr val="00B050"/>
                </a:solidFill>
              </a:rPr>
              <a:t>In</a:t>
            </a:r>
            <a:r>
              <a:rPr lang="en-US" dirty="0"/>
              <a:t> the afternoon they will meet a speech-language pathologist who works </a:t>
            </a:r>
            <a:r>
              <a:rPr lang="en-US" dirty="0">
                <a:solidFill>
                  <a:srgbClr val="00B050"/>
                </a:solidFill>
              </a:rPr>
              <a:t>at</a:t>
            </a:r>
            <a:r>
              <a:rPr lang="en-US" dirty="0"/>
              <a:t> the Institute for Communication Disorders. </a:t>
            </a:r>
            <a:r>
              <a:rPr lang="en-US" dirty="0">
                <a:solidFill>
                  <a:srgbClr val="00B050"/>
                </a:solidFill>
              </a:rPr>
              <a:t>At</a:t>
            </a:r>
            <a:r>
              <a:rPr lang="en-US" dirty="0"/>
              <a:t> the weekend they want to organize a meeting with all these professionals </a:t>
            </a:r>
            <a:r>
              <a:rPr lang="en-US" dirty="0">
                <a:solidFill>
                  <a:srgbClr val="00B050"/>
                </a:solidFill>
              </a:rPr>
              <a:t>in</a:t>
            </a:r>
            <a:r>
              <a:rPr lang="en-US" dirty="0"/>
              <a:t> John’s classroom. They will discuss the development of IEP for John, which should be completed </a:t>
            </a:r>
            <a:r>
              <a:rPr lang="en-US" dirty="0">
                <a:solidFill>
                  <a:srgbClr val="00B050"/>
                </a:solidFill>
              </a:rPr>
              <a:t>in</a:t>
            </a:r>
            <a:r>
              <a:rPr lang="en-US" dirty="0"/>
              <a:t> two weeks.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>
            <a:extLst>
              <a:ext uri="{FF2B5EF4-FFF2-40B4-BE49-F238E27FC236}">
                <a16:creationId xmlns:a16="http://schemas.microsoft.com/office/drawing/2014/main" id="{99889B15-4A2C-4649-8CBE-8F017A4A5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PREPOSITIONAL VERBS</a:t>
            </a:r>
            <a:br>
              <a:rPr lang="en-US" altLang="en-US" sz="2800"/>
            </a:br>
            <a:endParaRPr lang="en-US" altLang="en-US" sz="280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59AE67-7C80-4D27-B172-021571AA7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Prepositional verbs have two parts: a verb and a preposition (</a:t>
            </a:r>
            <a:r>
              <a:rPr lang="en-US" i="1" dirty="0"/>
              <a:t>e.g. </a:t>
            </a:r>
            <a:r>
              <a:rPr lang="en-US" b="1" i="1" dirty="0"/>
              <a:t>deal with</a:t>
            </a:r>
            <a:r>
              <a:rPr lang="en-US" dirty="0"/>
              <a:t>).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They always have an object after the preposition (</a:t>
            </a:r>
            <a:r>
              <a:rPr lang="en-US" i="1" dirty="0"/>
              <a:t>e.g. Social services can help parents </a:t>
            </a:r>
            <a:r>
              <a:rPr lang="en-US" b="1" i="1" dirty="0"/>
              <a:t>cope with </a:t>
            </a:r>
            <a:r>
              <a:rPr lang="en-US" b="1" i="1" u="sng" dirty="0"/>
              <a:t>stress</a:t>
            </a:r>
            <a:r>
              <a:rPr lang="en-US" dirty="0"/>
              <a:t>).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Some common prepositional verbs are: </a:t>
            </a:r>
            <a:r>
              <a:rPr lang="en-US" i="1" dirty="0"/>
              <a:t>apply for, ask for, believe in, belong to, come across, consist of, deal with, laugh at, listen to, look for/after, pay for, talk about, think about/of, wait for</a:t>
            </a: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There are also a few verbs that have three parts: </a:t>
            </a:r>
            <a:r>
              <a:rPr lang="en-US" i="1" dirty="0"/>
              <a:t>catch up with, get away with, look down on, look forward to, look up to, put up with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2F2DD72E-B404-41C2-8BB1-2D767AB5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NOUN / ADJECTIVE + PREPOSITION</a:t>
            </a:r>
            <a:br>
              <a:rPr lang="en-US" altLang="en-US" sz="2800"/>
            </a:br>
            <a:endParaRPr lang="en-US" altLang="en-US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199A7-F6D0-4C5D-9D78-C82B32B20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3340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Some nouns and adjectives are typically followed by certain prepositions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(e.g. </a:t>
            </a:r>
            <a:r>
              <a:rPr lang="en-US" i="1" dirty="0"/>
              <a:t>Parent’s </a:t>
            </a:r>
            <a:r>
              <a:rPr lang="en-US" b="1" i="1" dirty="0"/>
              <a:t>reactions to</a:t>
            </a:r>
            <a:r>
              <a:rPr lang="en-US" i="1" dirty="0"/>
              <a:t> the birth of a child with a disability can frequently provoke many different feelings. Siblings of children with disabilities are </a:t>
            </a:r>
            <a:r>
              <a:rPr lang="en-US" b="1" i="1" dirty="0"/>
              <a:t>worried about</a:t>
            </a:r>
            <a:r>
              <a:rPr lang="en-US" i="1" dirty="0"/>
              <a:t> a lot of questions</a:t>
            </a:r>
            <a:r>
              <a:rPr lang="en-US" dirty="0"/>
              <a:t>.)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Some common </a:t>
            </a:r>
            <a:r>
              <a:rPr lang="en-US" b="1" dirty="0"/>
              <a:t>adjective + preposition</a:t>
            </a:r>
            <a:r>
              <a:rPr lang="en-US" dirty="0"/>
              <a:t> combinations are: </a:t>
            </a:r>
            <a:r>
              <a:rPr lang="en-US" i="1" dirty="0"/>
              <a:t>angry with, disappointed with, pleased with, excited about, happy about, worried about, tired of, afraid of, fond of, proud of, sorry for, surprised at/by, interested in, right/wrong about, responsible for, similar to, different from</a:t>
            </a: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Some common </a:t>
            </a:r>
            <a:r>
              <a:rPr lang="en-US" b="1" dirty="0"/>
              <a:t>noun + preposition</a:t>
            </a:r>
            <a:r>
              <a:rPr lang="en-US" dirty="0"/>
              <a:t> combinations are: </a:t>
            </a:r>
            <a:r>
              <a:rPr lang="en-US" i="1" dirty="0"/>
              <a:t>attitude to/towards, reaction to, opinion of/about, respect for, advice on, belief in, reason for, trouble with, difficulty in/with, result of, cause of</a:t>
            </a: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D9FC-D7AB-4D10-A0ED-A9B77F416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487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EXERCISES V and VI page 98 </a:t>
            </a:r>
            <a:r>
              <a:rPr lang="en-US" sz="2800" dirty="0">
                <a:solidFill>
                  <a:srgbClr val="00B050"/>
                </a:solidFill>
              </a:rPr>
              <a:t>(key)</a:t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sz="2800" dirty="0"/>
              <a:t>Choose the appropriate preposition and fill in the gaps. Then identify the words typically followed by the prepositions in the following sentences.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05F96-F9FC-44FE-8521-7D0A1075B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63692"/>
            <a:ext cx="10972800" cy="4062472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/>
              <a:t>	about	for	in	to	of	with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Parents often feel responsible </a:t>
            </a:r>
            <a:r>
              <a:rPr lang="en-US" dirty="0">
                <a:solidFill>
                  <a:srgbClr val="00B050"/>
                </a:solidFill>
              </a:rPr>
              <a:t>for</a:t>
            </a:r>
            <a:r>
              <a:rPr lang="en-US" dirty="0"/>
              <a:t> their child’s condition. </a:t>
            </a:r>
            <a:r>
              <a:rPr lang="en-US" dirty="0">
                <a:solidFill>
                  <a:srgbClr val="00B050"/>
                </a:solidFill>
              </a:rPr>
              <a:t>(adjective + preposition)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Parents must deal </a:t>
            </a:r>
            <a:r>
              <a:rPr lang="en-US" dirty="0">
                <a:solidFill>
                  <a:srgbClr val="00B050"/>
                </a:solidFill>
              </a:rPr>
              <a:t>with</a:t>
            </a:r>
            <a:r>
              <a:rPr lang="en-US" dirty="0"/>
              <a:t> public reactions </a:t>
            </a:r>
            <a:r>
              <a:rPr lang="en-US" dirty="0">
                <a:solidFill>
                  <a:srgbClr val="00B050"/>
                </a:solidFill>
              </a:rPr>
              <a:t>to</a:t>
            </a:r>
            <a:r>
              <a:rPr lang="en-US" dirty="0"/>
              <a:t> their child. </a:t>
            </a:r>
            <a:r>
              <a:rPr lang="en-US" dirty="0">
                <a:solidFill>
                  <a:srgbClr val="00B050"/>
                </a:solidFill>
              </a:rPr>
              <a:t>(verb + prep; noun + prep.)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Parents must help their children respond </a:t>
            </a:r>
            <a:r>
              <a:rPr lang="en-US" dirty="0">
                <a:solidFill>
                  <a:srgbClr val="00B050"/>
                </a:solidFill>
              </a:rPr>
              <a:t>to</a:t>
            </a:r>
            <a:r>
              <a:rPr lang="en-US" dirty="0"/>
              <a:t> inappropriate public behavior. </a:t>
            </a:r>
            <a:r>
              <a:rPr lang="en-US" dirty="0">
                <a:solidFill>
                  <a:srgbClr val="00B050"/>
                </a:solidFill>
              </a:rPr>
              <a:t>(verb + prep.)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Social services can help parents cope </a:t>
            </a:r>
            <a:r>
              <a:rPr lang="en-US" dirty="0">
                <a:solidFill>
                  <a:srgbClr val="00B050"/>
                </a:solidFill>
              </a:rPr>
              <a:t>with</a:t>
            </a:r>
            <a:r>
              <a:rPr lang="en-US" dirty="0"/>
              <a:t> stress. </a:t>
            </a:r>
            <a:r>
              <a:rPr lang="en-US" dirty="0">
                <a:solidFill>
                  <a:srgbClr val="00B050"/>
                </a:solidFill>
              </a:rPr>
              <a:t>(verb + prep.)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Parents often let their disabled children get away </a:t>
            </a:r>
            <a:r>
              <a:rPr lang="en-US" dirty="0">
                <a:solidFill>
                  <a:srgbClr val="00B050"/>
                </a:solidFill>
              </a:rPr>
              <a:t>with</a:t>
            </a:r>
            <a:r>
              <a:rPr lang="en-US" dirty="0"/>
              <a:t> a lot. </a:t>
            </a:r>
            <a:r>
              <a:rPr lang="en-US" dirty="0">
                <a:solidFill>
                  <a:srgbClr val="00B050"/>
                </a:solidFill>
              </a:rPr>
              <a:t>(verb + prep.)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/>
              <a:t>Sibshops</a:t>
            </a:r>
            <a:r>
              <a:rPr lang="en-US" dirty="0"/>
              <a:t> help siblings adjust </a:t>
            </a:r>
            <a:r>
              <a:rPr lang="en-US" dirty="0">
                <a:solidFill>
                  <a:srgbClr val="00B050"/>
                </a:solidFill>
              </a:rPr>
              <a:t>to</a:t>
            </a:r>
            <a:r>
              <a:rPr lang="en-US" dirty="0"/>
              <a:t> having a brother or a sister with a disability. </a:t>
            </a:r>
            <a:r>
              <a:rPr lang="en-US" dirty="0">
                <a:solidFill>
                  <a:srgbClr val="00B050"/>
                </a:solidFill>
              </a:rPr>
              <a:t>(verb + prep.)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Teachers and parents can provide answers </a:t>
            </a:r>
            <a:r>
              <a:rPr lang="en-US" dirty="0">
                <a:solidFill>
                  <a:srgbClr val="00B050"/>
                </a:solidFill>
              </a:rPr>
              <a:t>to</a:t>
            </a:r>
            <a:r>
              <a:rPr lang="en-US" dirty="0"/>
              <a:t> some of the questions. </a:t>
            </a:r>
            <a:r>
              <a:rPr lang="en-US" dirty="0">
                <a:solidFill>
                  <a:srgbClr val="00B050"/>
                </a:solidFill>
              </a:rPr>
              <a:t>(noun + prep.)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Siblings can be uncomfortable asking their parents questions they are worried </a:t>
            </a:r>
            <a:r>
              <a:rPr lang="en-US" dirty="0">
                <a:solidFill>
                  <a:srgbClr val="00B050"/>
                </a:solidFill>
              </a:rPr>
              <a:t>about. (adjective + prep.)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Causes </a:t>
            </a:r>
            <a:r>
              <a:rPr lang="en-US" dirty="0">
                <a:solidFill>
                  <a:srgbClr val="00B050"/>
                </a:solidFill>
              </a:rPr>
              <a:t>of</a:t>
            </a:r>
            <a:r>
              <a:rPr lang="en-US" dirty="0"/>
              <a:t> many disabilities are unknown. </a:t>
            </a:r>
            <a:r>
              <a:rPr lang="en-US" dirty="0">
                <a:solidFill>
                  <a:srgbClr val="00B050"/>
                </a:solidFill>
              </a:rPr>
              <a:t>(noun + prep.)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Parents should become involved </a:t>
            </a:r>
            <a:r>
              <a:rPr lang="en-US" dirty="0">
                <a:solidFill>
                  <a:srgbClr val="00B050"/>
                </a:solidFill>
              </a:rPr>
              <a:t>in</a:t>
            </a:r>
            <a:r>
              <a:rPr lang="en-US" dirty="0"/>
              <a:t> treatment and education of their disabled children. </a:t>
            </a:r>
            <a:r>
              <a:rPr lang="en-US" dirty="0">
                <a:solidFill>
                  <a:srgbClr val="00B050"/>
                </a:solidFill>
              </a:rPr>
              <a:t>(adjective + prep.)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232EF11-7DF1-4A6F-B336-3956BA3A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VOCABULARY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54168-CBA4-408D-AC7C-78AF177AE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texts on pages 92-93 and 96-97.</a:t>
            </a:r>
          </a:p>
          <a:p>
            <a:r>
              <a:rPr lang="en-US" dirty="0"/>
              <a:t>Refer to pages 95 and 99 (Vocabulary) for any new words or phrases.</a:t>
            </a:r>
          </a:p>
          <a:p>
            <a:r>
              <a:rPr lang="en-US" dirty="0"/>
              <a:t>Do exercise IV on page 93 and exercise III on page 97. </a:t>
            </a:r>
          </a:p>
        </p:txBody>
      </p:sp>
    </p:spTree>
    <p:extLst>
      <p:ext uri="{BB962C8B-B14F-4D97-AF65-F5344CB8AC3E}">
        <p14:creationId xmlns:p14="http://schemas.microsoft.com/office/powerpoint/2010/main" val="342575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89F71-325F-4D0D-AF11-855B98BA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Exercise IV page 93 </a:t>
            </a:r>
            <a:r>
              <a:rPr lang="en-US" sz="2800" b="1" dirty="0">
                <a:solidFill>
                  <a:srgbClr val="00B050"/>
                </a:solidFill>
              </a:rPr>
              <a:t>(Key)</a:t>
            </a:r>
            <a:br>
              <a:rPr lang="en-US" sz="2800" b="1" dirty="0"/>
            </a:br>
            <a:r>
              <a:rPr lang="en-US" sz="2800" b="1" dirty="0"/>
              <a:t>Match the occupations from the text with appropriate explanations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CCDD2-D7A6-4125-99D0-0C7B95C39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Special education teachers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Speech-language pathologists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Occupational therapists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Physical therapists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Social workers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Assistive technology practitioners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Audiologist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Counselors/ psychologists </a:t>
            </a:r>
          </a:p>
          <a:p>
            <a:pPr marL="514350" indent="-514350">
              <a:buFont typeface="+mj-lt"/>
              <a:buAutoNum type="alphaLcParenR"/>
            </a:pPr>
            <a:endParaRPr lang="en-US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lphaLcParenR"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33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89F71-325F-4D0D-AF11-855B98BA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Exercise III page 97 </a:t>
            </a:r>
            <a:r>
              <a:rPr lang="en-US" sz="2800" b="1" dirty="0">
                <a:solidFill>
                  <a:srgbClr val="00B050"/>
                </a:solidFill>
              </a:rPr>
              <a:t>(Key)</a:t>
            </a:r>
            <a:br>
              <a:rPr lang="en-US" sz="2800" b="1" dirty="0"/>
            </a:br>
            <a:r>
              <a:rPr lang="en-US" sz="2800" b="1" dirty="0"/>
              <a:t>Fill the gaps with words underlined in the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CCDD2-D7A6-4125-99D0-0C7B95C39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  <a:latin typeface="Arial"/>
              </a:rPr>
              <a:t>Specially designed workshops for siblings of children with special needs are called </a:t>
            </a:r>
            <a:r>
              <a:rPr lang="en-US" sz="2400" dirty="0" err="1">
                <a:solidFill>
                  <a:srgbClr val="00B050"/>
                </a:solidFill>
                <a:latin typeface="Arial"/>
              </a:rPr>
              <a:t>sibshops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514350" lvl="0" indent="-51435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  <a:latin typeface="Arial"/>
              </a:rPr>
              <a:t>Children of the same parents are </a:t>
            </a:r>
            <a:r>
              <a:rPr lang="en-US" sz="2400" dirty="0">
                <a:solidFill>
                  <a:srgbClr val="00B050"/>
                </a:solidFill>
                <a:latin typeface="Arial"/>
              </a:rPr>
              <a:t>siblings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514350" lvl="0" indent="-51435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  <a:latin typeface="Arial"/>
              </a:rPr>
              <a:t>Parents can become actively involved in treatment and education of their disabled child through </a:t>
            </a:r>
            <a:r>
              <a:rPr lang="en-US" sz="2400" dirty="0">
                <a:solidFill>
                  <a:srgbClr val="00B050"/>
                </a:solidFill>
                <a:latin typeface="Arial"/>
              </a:rPr>
              <a:t>advocacy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514350" lvl="0" indent="-51435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  <a:latin typeface="Arial"/>
              </a:rPr>
              <a:t>The strong feeling of responsibility and blame for something bad that has happened is </a:t>
            </a:r>
            <a:r>
              <a:rPr lang="en-US" sz="2400" dirty="0">
                <a:solidFill>
                  <a:srgbClr val="00B050"/>
                </a:solidFill>
                <a:latin typeface="Arial"/>
              </a:rPr>
              <a:t>guilt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784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962C94-F9D9-4436-852B-3249CD48F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3240"/>
            <a:ext cx="10515600" cy="306923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GRAMMAR</a:t>
            </a:r>
            <a:br>
              <a:rPr lang="en-GB" dirty="0"/>
            </a:br>
            <a:r>
              <a:rPr lang="en-GB" dirty="0"/>
              <a:t>Prepositions of time and place </a:t>
            </a:r>
            <a:r>
              <a:rPr lang="en-GB" sz="3200" dirty="0"/>
              <a:t>(page 95)</a:t>
            </a:r>
            <a:br>
              <a:rPr lang="en-GB" dirty="0"/>
            </a:br>
            <a:r>
              <a:rPr lang="en-GB" dirty="0"/>
              <a:t>Prepositional verbs </a:t>
            </a:r>
            <a:r>
              <a:rPr lang="en-GB" sz="3200" dirty="0"/>
              <a:t>(page 99)</a:t>
            </a:r>
            <a:br>
              <a:rPr lang="en-GB" dirty="0"/>
            </a:br>
            <a:r>
              <a:rPr lang="en-GB" dirty="0"/>
              <a:t>Noun/adjective + preposition </a:t>
            </a:r>
            <a:r>
              <a:rPr lang="en-GB" sz="3200" dirty="0"/>
              <a:t>(page 99)</a:t>
            </a:r>
            <a:br>
              <a:rPr lang="en-GB" dirty="0"/>
            </a:b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D39252-C8A6-4D3E-8974-933D43E81D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60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>
            <a:extLst>
              <a:ext uri="{FF2B5EF4-FFF2-40B4-BE49-F238E27FC236}">
                <a16:creationId xmlns:a16="http://schemas.microsoft.com/office/drawing/2014/main" id="{F5B7E14F-D795-4C00-94C9-1866C6B2B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/>
              <a:t>PREPOSITIONS OF PLACE (AT, IN, ON)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6D07D2-DBEC-43D2-ADDD-CF056AC0B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/>
              <a:t>AT</a:t>
            </a:r>
            <a:r>
              <a:rPr lang="en-US" sz="2000" dirty="0"/>
              <a:t>, </a:t>
            </a:r>
            <a:r>
              <a:rPr lang="en-US" sz="2000" b="1" dirty="0"/>
              <a:t>IN</a:t>
            </a:r>
            <a:r>
              <a:rPr lang="en-US" sz="2000" dirty="0"/>
              <a:t>, and </a:t>
            </a:r>
            <a:r>
              <a:rPr lang="en-US" sz="2000" b="1" dirty="0"/>
              <a:t>ON</a:t>
            </a:r>
            <a:r>
              <a:rPr lang="en-US" sz="2000" dirty="0"/>
              <a:t> are the most common prepositions of place.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/>
              <a:t>1.</a:t>
            </a:r>
            <a:r>
              <a:rPr lang="en-US" sz="2000" dirty="0"/>
              <a:t>	We use </a:t>
            </a:r>
            <a:r>
              <a:rPr lang="en-US" sz="2000" b="1" dirty="0"/>
              <a:t>IN</a:t>
            </a:r>
            <a:r>
              <a:rPr lang="en-US" sz="2000" dirty="0"/>
              <a:t> with streets, cities, districts, regions and countries: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000" i="1" dirty="0"/>
              <a:t>	She lives in Roland Street / in Oxford / in England.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000" i="1" dirty="0"/>
              <a:t>	They live in the south of France.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000" dirty="0"/>
              <a:t>	We use </a:t>
            </a:r>
            <a:r>
              <a:rPr lang="en-US" sz="2000" b="1" dirty="0"/>
              <a:t>AT</a:t>
            </a:r>
            <a:r>
              <a:rPr lang="en-US" sz="2000" dirty="0"/>
              <a:t> with addresses: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000" dirty="0"/>
              <a:t>	</a:t>
            </a:r>
            <a:r>
              <a:rPr lang="en-US" sz="2000" i="1" dirty="0"/>
              <a:t>I live at 47, George Street.</a:t>
            </a:r>
            <a:endParaRPr lang="en-US" sz="1600" i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/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/>
              <a:t>2.</a:t>
            </a:r>
            <a:r>
              <a:rPr lang="en-US" sz="2000" dirty="0"/>
              <a:t>	We use </a:t>
            </a:r>
            <a:r>
              <a:rPr lang="en-US" sz="2000" b="1" dirty="0"/>
              <a:t>IN</a:t>
            </a:r>
            <a:r>
              <a:rPr lang="en-US" sz="2000" dirty="0"/>
              <a:t> with rooms: </a:t>
            </a:r>
            <a:r>
              <a:rPr lang="en-US" sz="2000" i="1" dirty="0"/>
              <a:t>in the kitchen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/>
              <a:t>	We use </a:t>
            </a:r>
            <a:r>
              <a:rPr lang="en-US" sz="2000" b="1" dirty="0"/>
              <a:t>IN</a:t>
            </a:r>
            <a:r>
              <a:rPr lang="en-US" sz="2000" dirty="0"/>
              <a:t> with other enclosed places: </a:t>
            </a:r>
            <a:r>
              <a:rPr lang="en-US" sz="2000" i="1" dirty="0"/>
              <a:t>in an envelope / in my pocket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/>
              <a:t>	We use </a:t>
            </a:r>
            <a:r>
              <a:rPr lang="en-US" sz="2000" b="1" dirty="0"/>
              <a:t>ON</a:t>
            </a:r>
            <a:r>
              <a:rPr lang="en-US" sz="2000" dirty="0"/>
              <a:t> with surfaces: </a:t>
            </a:r>
            <a:r>
              <a:rPr lang="en-US" sz="2000" i="1" dirty="0"/>
              <a:t>on the floor / on the ceiling / on the pavement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/>
              <a:t>	We use </a:t>
            </a:r>
            <a:r>
              <a:rPr lang="en-US" sz="2000" b="1" dirty="0"/>
              <a:t>ON</a:t>
            </a:r>
            <a:r>
              <a:rPr lang="en-US" sz="2000" dirty="0"/>
              <a:t> with FLOOR when we talk about part of a building: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/>
              <a:t>	</a:t>
            </a:r>
            <a:r>
              <a:rPr lang="en-US" sz="2000" i="1" dirty="0"/>
              <a:t>My flat is on the third floor.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A3BF16E1-0D32-486B-991F-7F7FDD679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65279A69-6D66-40CC-912A-5F2EBE9B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3. We use </a:t>
            </a:r>
            <a:r>
              <a:rPr lang="en-US" altLang="en-US" sz="2000" b="1"/>
              <a:t>at home</a:t>
            </a:r>
            <a:r>
              <a:rPr lang="en-US" altLang="en-US" sz="2000"/>
              <a:t>, </a:t>
            </a:r>
            <a:r>
              <a:rPr lang="en-US" altLang="en-US" sz="2000" b="1"/>
              <a:t>at work</a:t>
            </a:r>
            <a:r>
              <a:rPr lang="en-US" altLang="en-US" sz="2000"/>
              <a:t>, </a:t>
            </a:r>
            <a:r>
              <a:rPr lang="en-US" altLang="en-US" sz="2000" b="1"/>
              <a:t>at school</a:t>
            </a:r>
            <a:r>
              <a:rPr lang="en-US" altLang="en-US" sz="2000"/>
              <a:t>, </a:t>
            </a:r>
            <a:r>
              <a:rPr lang="en-US" altLang="en-US" sz="2000" b="1"/>
              <a:t>at university </a:t>
            </a:r>
            <a:r>
              <a:rPr lang="en-US" altLang="en-US" sz="2000"/>
              <a:t>to talk about being in the place where we live, work, or study: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</a:t>
            </a:r>
            <a:r>
              <a:rPr lang="en-US" altLang="en-US" sz="2000" i="1"/>
              <a:t>I was at work / at home yesterday.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But we say </a:t>
            </a:r>
            <a:r>
              <a:rPr lang="en-US" altLang="en-US" sz="2000" b="1"/>
              <a:t>in hospital</a:t>
            </a:r>
            <a:r>
              <a:rPr lang="en-US" altLang="en-US" sz="2000"/>
              <a:t>, </a:t>
            </a:r>
            <a:r>
              <a:rPr lang="en-US" altLang="en-US" sz="2000" b="1"/>
              <a:t>in prison</a:t>
            </a:r>
            <a:r>
              <a:rPr lang="en-US" altLang="en-US" sz="2000"/>
              <a:t>, etc. to talk about being a patient or prisoner in the place: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</a:t>
            </a:r>
            <a:r>
              <a:rPr lang="en-US" altLang="en-US" sz="2000" i="1"/>
              <a:t>Jack is very ill and he’s in hospital.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515EC89-17E1-4BBF-91FF-7A47971D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/>
              <a:t>PREPOSITIONS OF TIME (AT, IN, ON)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A47D51CD-7869-4785-9602-94BE0E9D6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We use: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AT</a:t>
            </a:r>
            <a:r>
              <a:rPr lang="en-US" altLang="en-US" sz="2000"/>
              <a:t> for the time of day: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at five o’clock / at 11.45 / at midnight / at lunchtime / at sunset etc.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ON</a:t>
            </a:r>
            <a:r>
              <a:rPr lang="en-US" altLang="en-US" sz="2000"/>
              <a:t> for days and dates: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on Friday(s) / on 16 May 1999 / on Christmas Day / on my birthday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IN</a:t>
            </a:r>
            <a:r>
              <a:rPr lang="en-US" altLang="en-US" sz="2000"/>
              <a:t> for longer periods (e.g. months/years/seasons):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in October / in 1988 / in the 18</a:t>
            </a:r>
            <a:r>
              <a:rPr lang="en-US" altLang="en-US" sz="2000" baseline="30000"/>
              <a:t>th</a:t>
            </a:r>
            <a:r>
              <a:rPr lang="en-US" altLang="en-US" sz="2000"/>
              <a:t> century / in the past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in (the) winter / in the 1990s / in the Middle Ages / in (the) future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4C00090-F42B-41C6-A5C1-2048BBDC5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58762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7000E062-2738-4969-92CC-D283C8199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533401"/>
            <a:ext cx="8534400" cy="5592763"/>
          </a:xfrm>
        </p:spPr>
        <p:txBody>
          <a:bodyPr/>
          <a:lstStyle/>
          <a:p>
            <a:pPr eaLnBrk="1" hangingPunct="1"/>
            <a:r>
              <a:rPr lang="en-US" altLang="en-US" sz="2000"/>
              <a:t>We use </a:t>
            </a:r>
            <a:r>
              <a:rPr lang="en-US" altLang="en-US" sz="2000" b="1"/>
              <a:t>AT</a:t>
            </a:r>
            <a:r>
              <a:rPr lang="en-US" altLang="en-US" sz="2000"/>
              <a:t> in these expressions: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at night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b="1"/>
              <a:t>	at the weekend / at weekends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b="1"/>
              <a:t>	at Christmas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b="1"/>
              <a:t>	at the moment / at present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b="1"/>
              <a:t>	at the same time</a:t>
            </a:r>
            <a:endParaRPr lang="en-US" altLang="en-US" sz="2000"/>
          </a:p>
          <a:p>
            <a:pPr eaLnBrk="1" hangingPunct="1"/>
            <a:r>
              <a:rPr lang="en-US" altLang="en-US" sz="2000"/>
              <a:t>We say: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in the morning (s)</a:t>
            </a:r>
            <a:r>
              <a:rPr lang="en-US" altLang="en-US" sz="2000"/>
              <a:t>		but		</a:t>
            </a:r>
            <a:r>
              <a:rPr lang="en-US" altLang="en-US" sz="2000" b="1"/>
              <a:t>on Friday morning(s)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in the afternoon(s)</a:t>
            </a:r>
            <a:r>
              <a:rPr lang="en-US" altLang="en-US" sz="2000"/>
              <a:t>		but		</a:t>
            </a:r>
            <a:r>
              <a:rPr lang="en-US" altLang="en-US" sz="2000" b="1"/>
              <a:t>on Sunday afternoon(s)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in the evening(s)</a:t>
            </a:r>
            <a:r>
              <a:rPr lang="en-US" altLang="en-US" sz="2000"/>
              <a:t>		but		</a:t>
            </a:r>
            <a:r>
              <a:rPr lang="en-US" altLang="en-US" sz="2000" b="1"/>
              <a:t>on Monday evening(s)</a:t>
            </a:r>
            <a:endParaRPr lang="en-US" altLang="en-US" sz="2000"/>
          </a:p>
          <a:p>
            <a:pPr eaLnBrk="1" hangingPunct="1"/>
            <a:r>
              <a:rPr lang="en-US" altLang="en-US" sz="2000"/>
              <a:t>We say </a:t>
            </a:r>
            <a:r>
              <a:rPr lang="en-US" altLang="en-US" sz="2000" b="1"/>
              <a:t>in a few minutes / in six months</a:t>
            </a:r>
            <a:r>
              <a:rPr lang="en-US" altLang="en-US" sz="2000"/>
              <a:t>, etc: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/>
              <a:t>	</a:t>
            </a:r>
            <a:r>
              <a:rPr lang="en-US" altLang="en-US" sz="2000" i="1"/>
              <a:t>The train will be leaving </a:t>
            </a:r>
            <a:r>
              <a:rPr lang="en-US" altLang="en-US" sz="2000" b="1" i="1"/>
              <a:t>in a few minutes</a:t>
            </a:r>
            <a:r>
              <a:rPr lang="en-US" altLang="en-US" sz="2000" i="1"/>
              <a:t>. (= a few minutes from now)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i="1"/>
              <a:t>	She’ll be here </a:t>
            </a:r>
            <a:r>
              <a:rPr lang="en-US" altLang="en-US" sz="2000" b="1" i="1"/>
              <a:t>in a moment</a:t>
            </a:r>
            <a:r>
              <a:rPr lang="en-US" altLang="en-US" sz="2000" i="1"/>
              <a:t>. (= a moment from now)</a:t>
            </a:r>
          </a:p>
          <a:p>
            <a:pPr eaLnBrk="1" hangingPunct="1"/>
            <a:r>
              <a:rPr lang="en-US" altLang="en-US" sz="2000"/>
              <a:t>We also use </a:t>
            </a:r>
            <a:r>
              <a:rPr lang="en-US" altLang="en-US" sz="2000" b="1"/>
              <a:t>IN</a:t>
            </a:r>
            <a:r>
              <a:rPr lang="en-US" altLang="en-US" sz="2000"/>
              <a:t> … to say how long it takes to do something: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i="1"/>
              <a:t>	I learnt to drive </a:t>
            </a:r>
            <a:r>
              <a:rPr lang="en-US" altLang="en-US" sz="2000" b="1" i="1"/>
              <a:t>in four weeks</a:t>
            </a:r>
            <a:r>
              <a:rPr lang="en-US" altLang="en-US" sz="2000" i="1"/>
              <a:t>. (= it took me four weeks to learn)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1386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1_Office Theme</vt:lpstr>
      <vt:lpstr>3_Office Theme</vt:lpstr>
      <vt:lpstr>4_Office Theme</vt:lpstr>
      <vt:lpstr>UNITS 15 and 16</vt:lpstr>
      <vt:lpstr>VOCABULARY</vt:lpstr>
      <vt:lpstr>Exercise IV page 93 (Key) Match the occupations from the text with appropriate explanations </vt:lpstr>
      <vt:lpstr>Exercise III page 97 (Key) Fill the gaps with words underlined in the text</vt:lpstr>
      <vt:lpstr>GRAMMAR Prepositions of time and place (page 95) Prepositional verbs (page 99) Noun/adjective + preposition (page 99) </vt:lpstr>
      <vt:lpstr>PREPOSITIONS OF PLACE (AT, IN, ON)</vt:lpstr>
      <vt:lpstr>PowerPoint Presentation</vt:lpstr>
      <vt:lpstr>PREPOSITIONS OF TIME (AT, IN, ON)</vt:lpstr>
      <vt:lpstr>PowerPoint Presentation</vt:lpstr>
      <vt:lpstr>Exercise VI page 94 (key) FILL THE GAPS WITH THE APPROPRIATE PREPOSITION (AT, IN, ON). </vt:lpstr>
      <vt:lpstr>PREPOSITIONAL VERBS </vt:lpstr>
      <vt:lpstr>NOUN / ADJECTIVE + PREPOSITION </vt:lpstr>
      <vt:lpstr>EXERCISES V and VI page 98 (key) Choose the appropriate preposition and fill in the gaps. Then identify the words typically followed by the prepositions in the following sentences.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</dc:title>
  <dc:creator>Maja Otanjac</dc:creator>
  <cp:lastModifiedBy>Maja Otanjac</cp:lastModifiedBy>
  <cp:revision>66</cp:revision>
  <dcterms:created xsi:type="dcterms:W3CDTF">2020-03-23T15:52:21Z</dcterms:created>
  <dcterms:modified xsi:type="dcterms:W3CDTF">2020-05-03T15:39:50Z</dcterms:modified>
</cp:coreProperties>
</file>